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74" r:id="rId2"/>
    <p:sldId id="441" r:id="rId3"/>
    <p:sldId id="479" r:id="rId4"/>
    <p:sldId id="480" r:id="rId5"/>
    <p:sldId id="481" r:id="rId6"/>
    <p:sldId id="485" r:id="rId7"/>
    <p:sldId id="488" r:id="rId8"/>
    <p:sldId id="483" r:id="rId9"/>
    <p:sldId id="489" r:id="rId10"/>
    <p:sldId id="490" r:id="rId11"/>
    <p:sldId id="491" r:id="rId12"/>
    <p:sldId id="492" r:id="rId13"/>
    <p:sldId id="493" r:id="rId14"/>
    <p:sldId id="494" r:id="rId15"/>
    <p:sldId id="495" r:id="rId16"/>
    <p:sldId id="496" r:id="rId17"/>
    <p:sldId id="497" r:id="rId18"/>
    <p:sldId id="498" r:id="rId19"/>
    <p:sldId id="499" r:id="rId20"/>
    <p:sldId id="500" r:id="rId21"/>
    <p:sldId id="501" r:id="rId22"/>
    <p:sldId id="502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2.wav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9.jpeg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2.wav"/><Relationship Id="rId4" Type="http://schemas.openxmlformats.org/officeDocument/2006/relationships/image" Target="../media/image7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2.xml"/><Relationship Id="rId5" Type="http://schemas.openxmlformats.org/officeDocument/2006/relationships/slide" Target="slide21.xml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2.wav"/><Relationship Id="rId5" Type="http://schemas.openxmlformats.org/officeDocument/2006/relationships/image" Target="../media/image7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2.wav"/><Relationship Id="rId4" Type="http://schemas.openxmlformats.org/officeDocument/2006/relationships/image" Target="../media/image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1933" y="1572320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>
                <a:latin typeface="Calibri" panose="020F0502020204030204" pitchFamily="34" charset="0"/>
              </a:rPr>
              <a:t>第</a:t>
            </a:r>
            <a:r>
              <a:rPr lang="en-US" altLang="zh-CN" sz="5400" dirty="0" smtClean="0">
                <a:latin typeface="Calibri" panose="020F0502020204030204" pitchFamily="34" charset="0"/>
              </a:rPr>
              <a:t>5</a:t>
            </a:r>
            <a:r>
              <a:rPr lang="zh-CN" altLang="en-US" sz="5400" dirty="0" smtClean="0">
                <a:latin typeface="Calibri" panose="020F0502020204030204" pitchFamily="34" charset="0"/>
              </a:rPr>
              <a:t>单元    图形的运动（三）</a:t>
            </a:r>
            <a:endParaRPr lang="zh-CN" altLang="en-US" sz="54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01951" y="3318083"/>
            <a:ext cx="6686446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48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48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解决</a:t>
            </a:r>
            <a:r>
              <a:rPr lang="zh-CN" altLang="en-US" sz="48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旋转</a:t>
            </a:r>
            <a:r>
              <a:rPr lang="zh-CN" altLang="en-US" sz="480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480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平移问题</a:t>
            </a:r>
            <a:endParaRPr lang="zh-CN" altLang="en-US" sz="48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68784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35548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21705"/>
            <a:ext cx="49552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87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页“做一做”。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40957" y="2132856"/>
            <a:ext cx="83075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图</a:t>
            </a:r>
            <a:r>
              <a:rPr lang="en-US" altLang="zh-CN" sz="3200" dirty="0"/>
              <a:t>1</a:t>
            </a:r>
            <a:r>
              <a:rPr lang="zh-CN" altLang="zh-CN" sz="3200" dirty="0"/>
              <a:t>绕点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200" baseline="-25000" dirty="0"/>
              <a:t>1</a:t>
            </a:r>
            <a:r>
              <a:rPr lang="zh-CN" altLang="zh-CN" sz="3200" dirty="0"/>
              <a:t>顺时针旋转</a:t>
            </a:r>
            <a:r>
              <a:rPr lang="en-US" altLang="zh-CN" sz="3200" dirty="0"/>
              <a:t>90°,</a:t>
            </a:r>
            <a:r>
              <a:rPr lang="zh-CN" altLang="zh-CN" sz="3200" dirty="0"/>
              <a:t>向下平移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</a:t>
            </a:r>
            <a:r>
              <a:rPr lang="en-US" altLang="zh-CN" sz="3200" dirty="0"/>
              <a:t>,</a:t>
            </a:r>
            <a:r>
              <a:rPr lang="zh-CN" altLang="zh-CN" sz="3200" dirty="0"/>
              <a:t>向右平移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67544" y="3187209"/>
            <a:ext cx="30732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图</a:t>
            </a:r>
            <a:r>
              <a:rPr lang="en-US" altLang="zh-CN" sz="3200" dirty="0"/>
              <a:t>2</a:t>
            </a:r>
            <a:r>
              <a:rPr lang="zh-CN" altLang="zh-CN" sz="3200" dirty="0"/>
              <a:t>向下平移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</a:t>
            </a:r>
          </a:p>
        </p:txBody>
      </p:sp>
      <p:sp>
        <p:nvSpPr>
          <p:cNvPr id="12" name="矩形 11"/>
          <p:cNvSpPr/>
          <p:nvPr/>
        </p:nvSpPr>
        <p:spPr>
          <a:xfrm>
            <a:off x="475609" y="3916000"/>
            <a:ext cx="58592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/>
              <a:t>图</a:t>
            </a:r>
            <a:r>
              <a:rPr lang="en-US" altLang="zh-CN" sz="3200" dirty="0"/>
              <a:t>3</a:t>
            </a:r>
            <a:r>
              <a:rPr lang="zh-CN" altLang="zh-CN" sz="3200" dirty="0"/>
              <a:t>向上平移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</a:t>
            </a:r>
            <a:r>
              <a:rPr lang="en-US" altLang="zh-CN" sz="3200" dirty="0"/>
              <a:t>,</a:t>
            </a:r>
            <a:r>
              <a:rPr lang="zh-CN" altLang="zh-CN" sz="3200" dirty="0"/>
              <a:t>向右平移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75609" y="4644425"/>
            <a:ext cx="81341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/>
              <a:t>图</a:t>
            </a:r>
            <a:r>
              <a:rPr lang="en-US" altLang="zh-CN" sz="3200" dirty="0"/>
              <a:t>4</a:t>
            </a:r>
            <a:r>
              <a:rPr lang="zh-CN" altLang="zh-CN" sz="3200" dirty="0"/>
              <a:t>绕点</a:t>
            </a:r>
            <a:r>
              <a:rPr lang="en-US" altLang="zh-CN" sz="3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3200" baseline="-25000" dirty="0"/>
              <a:t>2</a:t>
            </a:r>
            <a:r>
              <a:rPr lang="zh-CN" altLang="zh-CN" sz="3200" dirty="0"/>
              <a:t>逆时针旋转</a:t>
            </a:r>
            <a:r>
              <a:rPr lang="en-US" altLang="zh-CN" sz="3200" dirty="0"/>
              <a:t>90°,</a:t>
            </a:r>
            <a:r>
              <a:rPr lang="zh-CN" altLang="zh-CN" sz="3200" dirty="0"/>
              <a:t>向左平移</a:t>
            </a:r>
            <a:r>
              <a:rPr lang="en-US" altLang="zh-CN" sz="3200" dirty="0"/>
              <a:t>1</a:t>
            </a:r>
            <a:r>
              <a:rPr lang="zh-CN" altLang="zh-CN" sz="3200" dirty="0"/>
              <a:t>格。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27126" y="1052736"/>
            <a:ext cx="8139449" cy="951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400" dirty="0">
                <a:solidFill>
                  <a:srgbClr val="000000"/>
                </a:solidFill>
              </a:rPr>
              <a:t>更加熟悉了图形的平移与旋转。</a:t>
            </a:r>
            <a:endParaRPr lang="zh-CN" altLang="zh-CN" sz="4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69223" y="2150353"/>
            <a:ext cx="8830314" cy="196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400" dirty="0">
                <a:solidFill>
                  <a:srgbClr val="000000"/>
                </a:solidFill>
              </a:rPr>
              <a:t>知道了如何用多个图形拼组的运动变化。</a:t>
            </a:r>
            <a:endParaRPr lang="zh-CN" altLang="zh-CN" sz="4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75884" y="4054145"/>
            <a:ext cx="8823653" cy="196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4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4400" dirty="0">
                <a:solidFill>
                  <a:srgbClr val="000000"/>
                </a:solidFill>
              </a:rPr>
              <a:t>学习了用七巧板拼出一个小鱼图案的活动。</a:t>
            </a:r>
            <a:endParaRPr lang="zh-CN" altLang="zh-CN" sz="44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-11432" y="908720"/>
            <a:ext cx="63738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88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页练习二十二第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zh-CN" sz="3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474" y="1696825"/>
            <a:ext cx="90430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观察下面三组图形，你能发现什么？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4"/>
            <a:ext cx="8424936" cy="2207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179512" y="4953362"/>
            <a:ext cx="1512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发现：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7664" y="4953362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每组中两个图形相同。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84516" y="4278945"/>
            <a:ext cx="7072229" cy="878247"/>
            <a:chOff x="1175287" y="4279698"/>
            <a:chExt cx="7072229" cy="878247"/>
          </a:xfrm>
        </p:grpSpPr>
        <p:grpSp>
          <p:nvGrpSpPr>
            <p:cNvPr id="4" name="组合 3"/>
            <p:cNvGrpSpPr/>
            <p:nvPr/>
          </p:nvGrpSpPr>
          <p:grpSpPr>
            <a:xfrm>
              <a:off x="1539506" y="4290573"/>
              <a:ext cx="6708010" cy="845387"/>
              <a:chOff x="2435990" y="351365"/>
              <a:chExt cx="6708010" cy="845387"/>
            </a:xfrm>
          </p:grpSpPr>
          <p:pic>
            <p:nvPicPr>
              <p:cNvPr id="22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8621" t="50221" b="4292"/>
              <a:stretch>
                <a:fillRect/>
              </a:stretch>
            </p:blipFill>
            <p:spPr bwMode="auto">
              <a:xfrm>
                <a:off x="7634704" y="355365"/>
                <a:ext cx="1509296" cy="8413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8621" t="50221" r="2571" b="4668"/>
              <a:stretch>
                <a:fillRect/>
              </a:stretch>
            </p:blipFill>
            <p:spPr bwMode="auto">
              <a:xfrm>
                <a:off x="6340401" y="355364"/>
                <a:ext cx="1327879" cy="8344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7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8621" t="50221" r="2571" b="4668"/>
              <a:stretch>
                <a:fillRect/>
              </a:stretch>
            </p:blipFill>
            <p:spPr bwMode="auto">
              <a:xfrm>
                <a:off x="5044060" y="353365"/>
                <a:ext cx="1327879" cy="8344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8621" t="50221" r="2571" b="4668"/>
              <a:stretch>
                <a:fillRect/>
              </a:stretch>
            </p:blipFill>
            <p:spPr bwMode="auto">
              <a:xfrm>
                <a:off x="3741294" y="353364"/>
                <a:ext cx="1327879" cy="8344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2" name="Picture 2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8621" t="50221" r="2571" b="4668"/>
              <a:stretch>
                <a:fillRect/>
              </a:stretch>
            </p:blipFill>
            <p:spPr bwMode="auto">
              <a:xfrm>
                <a:off x="2435990" y="351365"/>
                <a:ext cx="1327879" cy="8344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4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3168" r="87295" b="49351"/>
            <a:stretch>
              <a:fillRect/>
            </a:stretch>
          </p:blipFill>
          <p:spPr bwMode="auto">
            <a:xfrm>
              <a:off x="1175287" y="4279698"/>
              <a:ext cx="896992" cy="878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9978" b="49351"/>
          <a:stretch>
            <a:fillRect/>
          </a:stretch>
        </p:blipFill>
        <p:spPr bwMode="auto">
          <a:xfrm>
            <a:off x="4716016" y="4220335"/>
            <a:ext cx="3531500" cy="936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500" r="50141" b="49351"/>
          <a:stretch>
            <a:fillRect/>
          </a:stretch>
        </p:blipFill>
        <p:spPr bwMode="auto">
          <a:xfrm>
            <a:off x="3419872" y="4236770"/>
            <a:ext cx="1296144" cy="936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8381" b="49351"/>
          <a:stretch>
            <a:fillRect/>
          </a:stretch>
        </p:blipFill>
        <p:spPr bwMode="auto">
          <a:xfrm>
            <a:off x="1184516" y="4236770"/>
            <a:ext cx="2232248" cy="936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-11432" y="908720"/>
            <a:ext cx="5686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页练习二十二第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-14540" y="1757134"/>
            <a:ext cx="91230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 smtClean="0">
                <a:latin typeface="+mn-ea"/>
                <a:ea typeface="+mn-ea"/>
              </a:rPr>
              <a:t>第一</a:t>
            </a:r>
            <a:r>
              <a:rPr lang="zh-CN" altLang="zh-CN" sz="2800" dirty="0">
                <a:latin typeface="+mn-ea"/>
                <a:ea typeface="+mn-ea"/>
              </a:rPr>
              <a:t>幅图</a:t>
            </a:r>
            <a:r>
              <a:rPr lang="en-US" altLang="zh-CN" sz="2800" dirty="0">
                <a:latin typeface="+mn-ea"/>
                <a:ea typeface="+mn-ea"/>
              </a:rPr>
              <a:t>:</a:t>
            </a:r>
            <a:r>
              <a:rPr lang="zh-CN" altLang="zh-CN" sz="2800" dirty="0">
                <a:latin typeface="+mn-ea"/>
                <a:ea typeface="+mn-ea"/>
              </a:rPr>
              <a:t>右上方梯形向左平移</a:t>
            </a: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zh-CN" sz="2800" dirty="0">
                <a:latin typeface="+mn-ea"/>
                <a:ea typeface="+mn-ea"/>
              </a:rPr>
              <a:t>格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zh-CN" sz="2800" dirty="0">
                <a:latin typeface="+mn-ea"/>
                <a:ea typeface="+mn-ea"/>
              </a:rPr>
              <a:t>再向下平移</a:t>
            </a: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zh-CN" sz="2800" dirty="0">
                <a:latin typeface="+mn-ea"/>
                <a:ea typeface="+mn-ea"/>
              </a:rPr>
              <a:t>格</a:t>
            </a:r>
            <a:r>
              <a:rPr lang="zh-CN" altLang="zh-CN" sz="2800" dirty="0" smtClean="0">
                <a:latin typeface="+mn-ea"/>
                <a:ea typeface="+mn-ea"/>
              </a:rPr>
              <a:t>。</a:t>
            </a:r>
            <a:endParaRPr lang="en-US" altLang="zh-CN" sz="2800" dirty="0" smtClean="0"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50550" y="1340768"/>
            <a:ext cx="904303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）怎样通过平移或旋转使每组图形变成一个正方形？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496" y="3483005"/>
            <a:ext cx="90430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）通过平移或旋转，你还能把每组图形分别变成什么图形？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6512" y="2156663"/>
            <a:ext cx="911503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  <a:ea typeface="+mn-ea"/>
              </a:rPr>
              <a:t>第二幅图</a:t>
            </a:r>
            <a:r>
              <a:rPr lang="en-US" altLang="zh-CN" sz="2800" dirty="0">
                <a:latin typeface="+mn-ea"/>
                <a:ea typeface="+mn-ea"/>
              </a:rPr>
              <a:t>:</a:t>
            </a:r>
            <a:r>
              <a:rPr lang="zh-CN" altLang="zh-CN" sz="2800" dirty="0">
                <a:latin typeface="+mn-ea"/>
                <a:ea typeface="+mn-ea"/>
              </a:rPr>
              <a:t>右下方图形以上下两图形的交点为中心逆时针旋转</a:t>
            </a:r>
            <a:r>
              <a:rPr lang="en-US" altLang="zh-CN" sz="2800" dirty="0">
                <a:latin typeface="+mn-ea"/>
                <a:ea typeface="+mn-ea"/>
              </a:rPr>
              <a:t>180°,</a:t>
            </a:r>
            <a:r>
              <a:rPr lang="zh-CN" altLang="zh-CN" sz="2800" dirty="0">
                <a:latin typeface="+mn-ea"/>
                <a:ea typeface="+mn-ea"/>
              </a:rPr>
              <a:t>再向右平移</a:t>
            </a:r>
            <a:r>
              <a:rPr lang="en-US" altLang="zh-CN" sz="2800" dirty="0">
                <a:latin typeface="+mn-ea"/>
                <a:ea typeface="+mn-ea"/>
              </a:rPr>
              <a:t>2</a:t>
            </a:r>
            <a:r>
              <a:rPr lang="zh-CN" altLang="zh-CN" sz="2800" dirty="0">
                <a:latin typeface="+mn-ea"/>
                <a:ea typeface="+mn-ea"/>
              </a:rPr>
              <a:t>格。</a:t>
            </a:r>
            <a:endParaRPr lang="en-US" altLang="zh-CN" sz="2800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25018" y="2996952"/>
            <a:ext cx="87734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latin typeface="+mn-ea"/>
                <a:ea typeface="+mn-ea"/>
              </a:rPr>
              <a:t>第三幅图</a:t>
            </a:r>
            <a:r>
              <a:rPr lang="en-US" altLang="zh-CN" sz="2800" dirty="0">
                <a:latin typeface="+mn-ea"/>
                <a:ea typeface="+mn-ea"/>
              </a:rPr>
              <a:t>:</a:t>
            </a:r>
            <a:r>
              <a:rPr lang="zh-CN" altLang="zh-CN" sz="2800" dirty="0">
                <a:latin typeface="+mn-ea"/>
                <a:ea typeface="+mn-ea"/>
              </a:rPr>
              <a:t>左上方三角形向右平移</a:t>
            </a: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zh-CN" sz="2800" dirty="0">
                <a:latin typeface="+mn-ea"/>
                <a:ea typeface="+mn-ea"/>
              </a:rPr>
              <a:t>格</a:t>
            </a:r>
            <a:r>
              <a:rPr lang="en-US" altLang="zh-CN" sz="2800" dirty="0">
                <a:latin typeface="+mn-ea"/>
                <a:ea typeface="+mn-ea"/>
              </a:rPr>
              <a:t>,</a:t>
            </a:r>
            <a:r>
              <a:rPr lang="zh-CN" altLang="zh-CN" sz="2800" dirty="0">
                <a:latin typeface="+mn-ea"/>
                <a:ea typeface="+mn-ea"/>
              </a:rPr>
              <a:t>再向下平移</a:t>
            </a:r>
            <a:r>
              <a:rPr lang="en-US" altLang="zh-CN" sz="2800" dirty="0">
                <a:latin typeface="+mn-ea"/>
                <a:ea typeface="+mn-ea"/>
              </a:rPr>
              <a:t>3</a:t>
            </a:r>
            <a:r>
              <a:rPr lang="zh-CN" altLang="zh-CN" sz="2800" dirty="0">
                <a:latin typeface="+mn-ea"/>
                <a:ea typeface="+mn-ea"/>
              </a:rPr>
              <a:t>格。</a:t>
            </a:r>
            <a:endParaRPr lang="zh-CN" altLang="en-US" sz="2800" dirty="0">
              <a:latin typeface="+mn-ea"/>
              <a:ea typeface="+mn-ea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0221"/>
          <a:stretch>
            <a:fillRect/>
          </a:stretch>
        </p:blipFill>
        <p:spPr bwMode="auto">
          <a:xfrm>
            <a:off x="1187624" y="5157192"/>
            <a:ext cx="7059892" cy="920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165" t="9086" r="31655" b="48092"/>
          <a:stretch>
            <a:fillRect/>
          </a:stretch>
        </p:blipFill>
        <p:spPr bwMode="auto">
          <a:xfrm>
            <a:off x="5364087" y="4402112"/>
            <a:ext cx="648073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99" t="8619" r="51042" b="48559"/>
          <a:stretch>
            <a:fillRect/>
          </a:stretch>
        </p:blipFill>
        <p:spPr bwMode="auto">
          <a:xfrm>
            <a:off x="3707904" y="4367508"/>
            <a:ext cx="936104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081" t="4403" r="72759" b="48883"/>
          <a:stretch>
            <a:fillRect/>
          </a:stretch>
        </p:blipFill>
        <p:spPr bwMode="auto">
          <a:xfrm>
            <a:off x="2543622" y="4295103"/>
            <a:ext cx="576064" cy="864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65 -1.85185E-6 L -0.00642 0.0942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46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44444E-6 L 0.05121 0.00186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52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96296E-6 L -0.00139 0.09444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4" name="Picture 12" descr="图片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6850" y="0"/>
            <a:ext cx="1327150" cy="1309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-33704" y="839614"/>
            <a:ext cx="834699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1.</a:t>
            </a:r>
            <a:r>
              <a:rPr lang="zh-CN" altLang="en-US" sz="3200" b="1" dirty="0">
                <a:solidFill>
                  <a:srgbClr val="FF3399"/>
                </a:solidFill>
                <a:latin typeface="+mn-ea"/>
                <a:ea typeface="+mn-ea"/>
              </a:rPr>
              <a:t>（基础题）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下面是智慧星图案，你知道它是如何通过图形</a:t>
            </a:r>
            <a:r>
              <a:rPr lang="en-US" altLang="zh-CN" sz="32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或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得到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的吗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？填填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看。</a:t>
            </a:r>
          </a:p>
        </p:txBody>
      </p:sp>
      <p:pic>
        <p:nvPicPr>
          <p:cNvPr id="38926" name="Picture 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762" y="2626663"/>
            <a:ext cx="3024187" cy="298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927" name="Text Box 15"/>
          <p:cNvSpPr txBox="1">
            <a:spLocks noChangeArrowheads="1"/>
          </p:cNvSpPr>
          <p:nvPr/>
        </p:nvSpPr>
        <p:spPr bwMode="auto">
          <a:xfrm>
            <a:off x="3275856" y="2708920"/>
            <a:ext cx="5581079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）图形</a:t>
            </a:r>
            <a:r>
              <a:rPr lang="en-US" altLang="zh-C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可以看成是图形</a:t>
            </a:r>
            <a:r>
              <a:rPr lang="en-US" altLang="zh-C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  <a:p>
            <a:pPr algn="l">
              <a:spcBef>
                <a:spcPct val="50000"/>
              </a:spcBef>
            </a:pPr>
            <a:r>
              <a:rPr lang="en-US" altLang="zh-C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绕点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)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按顺时针方向</a:t>
            </a:r>
          </a:p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旋转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  ),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又向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</a:p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平移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    )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个格得到的。</a:t>
            </a:r>
          </a:p>
        </p:txBody>
      </p:sp>
      <p:sp>
        <p:nvSpPr>
          <p:cNvPr id="38928" name="Text Box 16"/>
          <p:cNvSpPr txBox="1">
            <a:spLocks noChangeArrowheads="1"/>
          </p:cNvSpPr>
          <p:nvPr/>
        </p:nvSpPr>
        <p:spPr bwMode="auto">
          <a:xfrm>
            <a:off x="5508128" y="3429000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Q</a:t>
            </a:r>
          </a:p>
        </p:txBody>
      </p:sp>
      <p:sp>
        <p:nvSpPr>
          <p:cNvPr id="38929" name="Text Box 17"/>
          <p:cNvSpPr txBox="1">
            <a:spLocks noChangeArrowheads="1"/>
          </p:cNvSpPr>
          <p:nvPr/>
        </p:nvSpPr>
        <p:spPr bwMode="auto">
          <a:xfrm>
            <a:off x="5580112" y="4149080"/>
            <a:ext cx="1152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</a:rPr>
              <a:t>90°</a:t>
            </a:r>
          </a:p>
        </p:txBody>
      </p:sp>
      <p:sp>
        <p:nvSpPr>
          <p:cNvPr id="38931" name="Text Box 19"/>
          <p:cNvSpPr txBox="1">
            <a:spLocks noChangeArrowheads="1"/>
          </p:cNvSpPr>
          <p:nvPr/>
        </p:nvSpPr>
        <p:spPr bwMode="auto">
          <a:xfrm>
            <a:off x="7952924" y="4150786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下</a:t>
            </a:r>
          </a:p>
        </p:txBody>
      </p:sp>
      <p:sp>
        <p:nvSpPr>
          <p:cNvPr id="38932" name="Text Box 20"/>
          <p:cNvSpPr txBox="1">
            <a:spLocks noChangeArrowheads="1"/>
          </p:cNvSpPr>
          <p:nvPr/>
        </p:nvSpPr>
        <p:spPr bwMode="auto">
          <a:xfrm>
            <a:off x="5436096" y="4911520"/>
            <a:ext cx="7207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89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89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28" grpId="0"/>
      <p:bldP spid="38929" grpId="0"/>
      <p:bldP spid="38931" grpId="0"/>
      <p:bldP spid="389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108520" y="1159718"/>
            <a:ext cx="5687616" cy="304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）图形</a:t>
            </a:r>
            <a:r>
              <a:rPr lang="en-US" altLang="zh-C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  <a:r>
              <a:rPr lang="en-US" altLang="zh-C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可以看成是图形</a:t>
            </a:r>
            <a:r>
              <a:rPr lang="en-US" altLang="zh-C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</a:t>
            </a:r>
            <a:r>
              <a:rPr lang="en-US" altLang="zh-C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绕点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按顺时针方向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旋转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  ),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又向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)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平移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个格得到的。</a:t>
            </a:r>
          </a:p>
        </p:txBody>
      </p:sp>
      <p:sp>
        <p:nvSpPr>
          <p:cNvPr id="25" name="Text Box 23"/>
          <p:cNvSpPr txBox="1">
            <a:spLocks noChangeArrowheads="1"/>
          </p:cNvSpPr>
          <p:nvPr/>
        </p:nvSpPr>
        <p:spPr bwMode="auto">
          <a:xfrm>
            <a:off x="1269776" y="2086563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</a:t>
            </a: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539552" y="2762825"/>
            <a:ext cx="1152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90°</a:t>
            </a:r>
            <a:endParaRPr lang="en-US" altLang="zh-CN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7" name="Text Box 25"/>
          <p:cNvSpPr txBox="1">
            <a:spLocks noChangeArrowheads="1"/>
          </p:cNvSpPr>
          <p:nvPr/>
        </p:nvSpPr>
        <p:spPr bwMode="auto">
          <a:xfrm>
            <a:off x="2834692" y="2730466"/>
            <a:ext cx="7207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+mn-ea"/>
                <a:ea typeface="+mn-ea"/>
              </a:rPr>
              <a:t>左</a:t>
            </a:r>
          </a:p>
        </p:txBody>
      </p:sp>
      <p:sp>
        <p:nvSpPr>
          <p:cNvPr id="28" name="Text Box 27"/>
          <p:cNvSpPr txBox="1">
            <a:spLocks noChangeArrowheads="1"/>
          </p:cNvSpPr>
          <p:nvPr/>
        </p:nvSpPr>
        <p:spPr bwMode="auto">
          <a:xfrm>
            <a:off x="4698032" y="2762825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</a:rPr>
              <a:t>2</a:t>
            </a:r>
          </a:p>
        </p:txBody>
      </p:sp>
      <p:sp>
        <p:nvSpPr>
          <p:cNvPr id="29" name="Text Box 28"/>
          <p:cNvSpPr txBox="1">
            <a:spLocks noChangeArrowheads="1"/>
          </p:cNvSpPr>
          <p:nvPr/>
        </p:nvSpPr>
        <p:spPr bwMode="auto">
          <a:xfrm>
            <a:off x="126032" y="4077072"/>
            <a:ext cx="880368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（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）图形</a:t>
            </a:r>
            <a:r>
              <a:rPr lang="en-US" altLang="zh-C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可以看成是图形</a:t>
            </a:r>
            <a:r>
              <a:rPr lang="en-US" altLang="zh-C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绕点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)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按顺时针方向</a:t>
            </a:r>
            <a:r>
              <a:rPr lang="zh-CN" altLang="en-US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旋转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  ),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又向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平移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</a:t>
            </a:r>
            <a:r>
              <a:rPr lang="en-US" altLang="zh-CN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)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个格得到的。</a:t>
            </a:r>
          </a:p>
        </p:txBody>
      </p:sp>
      <p:sp>
        <p:nvSpPr>
          <p:cNvPr id="30" name="Text Box 29"/>
          <p:cNvSpPr txBox="1">
            <a:spLocks noChangeArrowheads="1"/>
          </p:cNvSpPr>
          <p:nvPr/>
        </p:nvSpPr>
        <p:spPr bwMode="auto">
          <a:xfrm>
            <a:off x="6812521" y="4152429"/>
            <a:ext cx="7207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</a:t>
            </a:r>
          </a:p>
        </p:txBody>
      </p: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2636305" y="4941515"/>
            <a:ext cx="11525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+mn-ea"/>
                <a:ea typeface="+mn-ea"/>
              </a:rPr>
              <a:t>90°</a:t>
            </a:r>
          </a:p>
        </p:txBody>
      </p:sp>
      <p:sp>
        <p:nvSpPr>
          <p:cNvPr id="32" name="Text Box 31"/>
          <p:cNvSpPr txBox="1">
            <a:spLocks noChangeArrowheads="1"/>
          </p:cNvSpPr>
          <p:nvPr/>
        </p:nvSpPr>
        <p:spPr bwMode="auto">
          <a:xfrm>
            <a:off x="4939594" y="4940126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+mn-ea"/>
                <a:ea typeface="+mn-ea"/>
              </a:rPr>
              <a:t>上</a:t>
            </a:r>
          </a:p>
        </p:txBody>
      </p:sp>
      <p:sp>
        <p:nvSpPr>
          <p:cNvPr id="33" name="Text Box 32"/>
          <p:cNvSpPr txBox="1">
            <a:spLocks noChangeArrowheads="1"/>
          </p:cNvSpPr>
          <p:nvPr/>
        </p:nvSpPr>
        <p:spPr bwMode="auto">
          <a:xfrm>
            <a:off x="6884529" y="4919102"/>
            <a:ext cx="7207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+mn-ea"/>
                <a:ea typeface="+mn-ea"/>
              </a:rPr>
              <a:t>2</a:t>
            </a: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5127" y="1238216"/>
            <a:ext cx="3024187" cy="298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13" name="Text Box 46"/>
          <p:cNvSpPr txBox="1">
            <a:spLocks noChangeArrowheads="1"/>
          </p:cNvSpPr>
          <p:nvPr/>
        </p:nvSpPr>
        <p:spPr bwMode="auto">
          <a:xfrm>
            <a:off x="-36512" y="764704"/>
            <a:ext cx="7796629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3200" b="1" dirty="0">
                <a:solidFill>
                  <a:srgbClr val="FF3399"/>
                </a:solidFill>
              </a:rPr>
              <a:t>（重点题）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把下面的图形绕点</a:t>
            </a:r>
            <a:r>
              <a:rPr lang="en-US" altLang="zh-CN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顺时针旋转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90°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，连续旋转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次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画出旋转后的图形。</a:t>
            </a:r>
          </a:p>
        </p:txBody>
      </p:sp>
      <p:pic>
        <p:nvPicPr>
          <p:cNvPr id="14" name="Picture 4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93627" y="2224112"/>
            <a:ext cx="3946525" cy="401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Group 52"/>
          <p:cNvGrpSpPr/>
          <p:nvPr/>
        </p:nvGrpSpPr>
        <p:grpSpPr bwMode="auto">
          <a:xfrm>
            <a:off x="4081189" y="3448075"/>
            <a:ext cx="647700" cy="647700"/>
            <a:chOff x="2426" y="2205"/>
            <a:chExt cx="408" cy="408"/>
          </a:xfrm>
        </p:grpSpPr>
        <p:sp>
          <p:nvSpPr>
            <p:cNvPr id="19" name="Rectangle 50"/>
            <p:cNvSpPr>
              <a:spLocks noChangeArrowheads="1"/>
            </p:cNvSpPr>
            <p:nvPr/>
          </p:nvSpPr>
          <p:spPr bwMode="auto">
            <a:xfrm rot="-24242715">
              <a:off x="2426" y="2205"/>
              <a:ext cx="408" cy="408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Rectangle 51"/>
            <p:cNvSpPr>
              <a:spLocks noChangeArrowheads="1"/>
            </p:cNvSpPr>
            <p:nvPr/>
          </p:nvSpPr>
          <p:spPr bwMode="auto">
            <a:xfrm>
              <a:off x="2426" y="2205"/>
              <a:ext cx="40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0000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/>
                <a:t>①</a:t>
              </a:r>
            </a:p>
          </p:txBody>
        </p:sp>
      </p:grpSp>
      <p:grpSp>
        <p:nvGrpSpPr>
          <p:cNvPr id="24" name="Group 64"/>
          <p:cNvGrpSpPr/>
          <p:nvPr/>
        </p:nvGrpSpPr>
        <p:grpSpPr bwMode="auto">
          <a:xfrm>
            <a:off x="3649389" y="3881462"/>
            <a:ext cx="647700" cy="647700"/>
            <a:chOff x="2426" y="2205"/>
            <a:chExt cx="408" cy="408"/>
          </a:xfrm>
        </p:grpSpPr>
        <p:sp>
          <p:nvSpPr>
            <p:cNvPr id="25" name="Rectangle 65"/>
            <p:cNvSpPr>
              <a:spLocks noChangeArrowheads="1"/>
            </p:cNvSpPr>
            <p:nvPr/>
          </p:nvSpPr>
          <p:spPr bwMode="auto">
            <a:xfrm rot="-24242715">
              <a:off x="2426" y="2205"/>
              <a:ext cx="408" cy="408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Rectangle 66"/>
            <p:cNvSpPr>
              <a:spLocks noChangeArrowheads="1"/>
            </p:cNvSpPr>
            <p:nvPr/>
          </p:nvSpPr>
          <p:spPr bwMode="auto">
            <a:xfrm>
              <a:off x="2426" y="2205"/>
              <a:ext cx="40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0000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/>
                <a:t>②</a:t>
              </a:r>
            </a:p>
          </p:txBody>
        </p:sp>
      </p:grpSp>
      <p:grpSp>
        <p:nvGrpSpPr>
          <p:cNvPr id="27" name="Group 67"/>
          <p:cNvGrpSpPr/>
          <p:nvPr/>
        </p:nvGrpSpPr>
        <p:grpSpPr bwMode="auto">
          <a:xfrm>
            <a:off x="3171552" y="3435375"/>
            <a:ext cx="647700" cy="647700"/>
            <a:chOff x="2426" y="2205"/>
            <a:chExt cx="408" cy="408"/>
          </a:xfrm>
        </p:grpSpPr>
        <p:sp>
          <p:nvSpPr>
            <p:cNvPr id="28" name="Rectangle 68"/>
            <p:cNvSpPr>
              <a:spLocks noChangeArrowheads="1"/>
            </p:cNvSpPr>
            <p:nvPr/>
          </p:nvSpPr>
          <p:spPr bwMode="auto">
            <a:xfrm rot="-24242715">
              <a:off x="2426" y="2205"/>
              <a:ext cx="408" cy="408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Rectangle 69"/>
            <p:cNvSpPr>
              <a:spLocks noChangeArrowheads="1"/>
            </p:cNvSpPr>
            <p:nvPr/>
          </p:nvSpPr>
          <p:spPr bwMode="auto">
            <a:xfrm>
              <a:off x="2426" y="2205"/>
              <a:ext cx="40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0000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FF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/>
                <a:t>③</a:t>
              </a: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0" name="Picture 20" descr="图片1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8438" y="0"/>
            <a:ext cx="1325562" cy="130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981" name="Text Box 21"/>
          <p:cNvSpPr txBox="1">
            <a:spLocks noChangeArrowheads="1"/>
          </p:cNvSpPr>
          <p:nvPr/>
        </p:nvSpPr>
        <p:spPr bwMode="auto">
          <a:xfrm>
            <a:off x="-24044" y="1294026"/>
            <a:ext cx="87487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3.</a:t>
            </a:r>
            <a:r>
              <a:rPr lang="zh-CN" altLang="en-US" sz="3600" b="1" dirty="0">
                <a:solidFill>
                  <a:srgbClr val="FF3399"/>
                </a:solidFill>
              </a:rPr>
              <a:t>（难点题）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利用旋转画一朵美丽的小花。</a:t>
            </a:r>
          </a:p>
        </p:txBody>
      </p:sp>
      <p:pic>
        <p:nvPicPr>
          <p:cNvPr id="8" name="Picture 2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2188" y="2566962"/>
            <a:ext cx="3495675" cy="266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46513" y="3648050"/>
            <a:ext cx="1296988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14751" y="3684562"/>
            <a:ext cx="561975" cy="129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09888" y="3575025"/>
            <a:ext cx="1296988" cy="56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10" name="TextBox 14"/>
          <p:cNvSpPr txBox="1"/>
          <p:nvPr/>
        </p:nvSpPr>
        <p:spPr>
          <a:xfrm>
            <a:off x="3275856" y="686505"/>
            <a:ext cx="172819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七巧板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" name="Picture 8" descr="c:\DOCUME~1\wangxs\APPLIC~1\360se6\USERDA~1\Temp\T1MQGP~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80673" y="1483859"/>
            <a:ext cx="3262573" cy="322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605329" y="5013176"/>
            <a:ext cx="1569660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益智图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3578404" y="5013176"/>
            <a:ext cx="1569660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智慧板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6776372" y="5013175"/>
            <a:ext cx="1107996" cy="646331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唐图</a:t>
            </a:r>
            <a:endParaRPr lang="zh-CN" altLang="en-US" sz="36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07504" y="962769"/>
            <a:ext cx="8318942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FF3399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l"/>
            <a:r>
              <a:rPr lang="en-US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r>
              <a:rPr lang="en-US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.</a:t>
            </a:r>
            <a:r>
              <a:rPr lang="en-US" altLang="zh-CN" sz="3600" b="1" dirty="0" smtClean="0">
                <a:solidFill>
                  <a:srgbClr val="FF3399"/>
                </a:solidFill>
                <a:latin typeface="+mn-ea"/>
                <a:ea typeface="+mn-ea"/>
              </a:rPr>
              <a:t>(</a:t>
            </a:r>
            <a:r>
              <a:rPr lang="zh-CN" altLang="en-US" sz="3600" b="1" dirty="0">
                <a:solidFill>
                  <a:srgbClr val="FF3399"/>
                </a:solidFill>
                <a:latin typeface="+mn-ea"/>
                <a:ea typeface="+mn-ea"/>
              </a:rPr>
              <a:t>变式题</a:t>
            </a:r>
            <a:r>
              <a:rPr lang="en-US" altLang="zh-CN" sz="3600" b="1" dirty="0">
                <a:solidFill>
                  <a:srgbClr val="FF3399"/>
                </a:solidFill>
                <a:latin typeface="+mn-ea"/>
                <a:ea typeface="+mn-ea"/>
              </a:rPr>
              <a:t>)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图①经过怎样的变换可得到图②？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900113" y="4437112"/>
            <a:ext cx="7273925" cy="1624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+mn-ea"/>
                <a:ea typeface="+mn-ea"/>
              </a:rPr>
              <a:t>    </a:t>
            </a:r>
            <a:r>
              <a:rPr lang="zh-CN" altLang="en-US" sz="3600" b="1" dirty="0" smtClean="0">
                <a:solidFill>
                  <a:srgbClr val="FF0000"/>
                </a:solidFill>
                <a:latin typeface="+mn-ea"/>
                <a:ea typeface="+mn-ea"/>
              </a:rPr>
              <a:t>图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①经过轴对称后，整个图形经过两次</a:t>
            </a:r>
            <a:r>
              <a:rPr lang="en-US" altLang="zh-CN" sz="3600" b="1" dirty="0">
                <a:solidFill>
                  <a:srgbClr val="FF0000"/>
                </a:solidFill>
                <a:latin typeface="+mn-ea"/>
                <a:ea typeface="+mn-ea"/>
              </a:rPr>
              <a:t>120°</a:t>
            </a:r>
            <a:r>
              <a:rPr lang="zh-CN" altLang="en-US" sz="3600" b="1" dirty="0">
                <a:solidFill>
                  <a:srgbClr val="FF0000"/>
                </a:solidFill>
                <a:latin typeface="+mn-ea"/>
                <a:ea typeface="+mn-ea"/>
              </a:rPr>
              <a:t>旋转得到图②。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483768" y="3780329"/>
            <a:ext cx="5966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81793" y="375985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3" name="5r17.jpg" descr="id:2147510352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41520" y="2126517"/>
            <a:ext cx="4015875" cy="1946200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71834" y="565658"/>
            <a:ext cx="7956550" cy="2556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9050">
                <a:solidFill>
                  <a:srgbClr val="FF3399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l"/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竞赛题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如下图所示，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盏霓虹灯安装在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个小正方形框里，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秒后，上、下的灯互换图案，又经过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秒，左、右的灯互换图案， 再经过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秒，上、下的灯互换图案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请画出经过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分钟后霓虹灯的排列图案。</a:t>
            </a:r>
          </a:p>
        </p:txBody>
      </p:sp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785" y="3122384"/>
            <a:ext cx="4187602" cy="2826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653136"/>
            <a:ext cx="1051296" cy="995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252413" y="5086350"/>
            <a:ext cx="8208962" cy="1079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请在鱼图中画出相应的每块板的轮廓线，标出序号同时说明每块板是怎样平移或旋转的。</a:t>
            </a: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323850" y="1125538"/>
            <a:ext cx="1223963" cy="719137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altLang="zh-CN" sz="3200" b="1" dirty="0">
                <a:solidFill>
                  <a:srgbClr val="0000FF"/>
                </a:solidFill>
                <a:latin typeface="楷体_GB2312" pitchFamily="49" charset="-122"/>
              </a:rPr>
              <a:t>4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</a:endParaRPr>
          </a:p>
        </p:txBody>
      </p:sp>
      <p:sp>
        <p:nvSpPr>
          <p:cNvPr id="55302" name="AutoShape 6"/>
          <p:cNvSpPr>
            <a:spLocks noChangeArrowheads="1"/>
          </p:cNvSpPr>
          <p:nvPr/>
        </p:nvSpPr>
        <p:spPr bwMode="auto">
          <a:xfrm>
            <a:off x="2051720" y="908720"/>
            <a:ext cx="6481093" cy="577180"/>
          </a:xfrm>
          <a:prstGeom prst="round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七巧板经过平移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或旋转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后得到了鱼图。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12232" y="2276871"/>
            <a:ext cx="6148472" cy="2816697"/>
            <a:chOff x="1312232" y="2276871"/>
            <a:chExt cx="6148472" cy="2816697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583" t="4740" r="52327" b="13687"/>
            <a:stretch>
              <a:fillRect/>
            </a:stretch>
          </p:blipFill>
          <p:spPr>
            <a:xfrm>
              <a:off x="1312232" y="2276871"/>
              <a:ext cx="2808312" cy="280831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2914" t="12863" r="2611" b="5321"/>
            <a:stretch>
              <a:fillRect/>
            </a:stretch>
          </p:blipFill>
          <p:spPr>
            <a:xfrm>
              <a:off x="4067944" y="2276871"/>
              <a:ext cx="3392760" cy="2816697"/>
            </a:xfrm>
            <a:prstGeom prst="rect">
              <a:avLst/>
            </a:prstGeom>
          </p:spPr>
        </p:pic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20" t="3817" r="52059" b="6011"/>
          <a:stretch>
            <a:fillRect/>
          </a:stretch>
        </p:blipFill>
        <p:spPr>
          <a:xfrm>
            <a:off x="683568" y="1844824"/>
            <a:ext cx="3024336" cy="3240360"/>
          </a:xfrm>
          <a:prstGeom prst="rect">
            <a:avLst/>
          </a:prstGeom>
        </p:spPr>
      </p:pic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1874044" y="3204642"/>
            <a:ext cx="3571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2197100" y="3186907"/>
            <a:ext cx="355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1333500" y="2854325"/>
            <a:ext cx="35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56325" name="Rectangle 5"/>
          <p:cNvSpPr>
            <a:spLocks noChangeArrowheads="1"/>
          </p:cNvSpPr>
          <p:nvPr/>
        </p:nvSpPr>
        <p:spPr bwMode="auto">
          <a:xfrm>
            <a:off x="1862688" y="2870473"/>
            <a:ext cx="35718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  <p:sp>
        <p:nvSpPr>
          <p:cNvPr id="56326" name="Rectangle 6"/>
          <p:cNvSpPr>
            <a:spLocks noChangeArrowheads="1"/>
          </p:cNvSpPr>
          <p:nvPr/>
        </p:nvSpPr>
        <p:spPr bwMode="auto">
          <a:xfrm>
            <a:off x="2179112" y="2900498"/>
            <a:ext cx="35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2748360" y="2870473"/>
            <a:ext cx="357187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2052638" y="2205038"/>
            <a:ext cx="355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</a:p>
        </p:txBody>
      </p:sp>
      <p:sp>
        <p:nvSpPr>
          <p:cNvPr id="56330" name="Text Box 10"/>
          <p:cNvSpPr txBox="1">
            <a:spLocks noChangeArrowheads="1"/>
          </p:cNvSpPr>
          <p:nvPr/>
        </p:nvSpPr>
        <p:spPr bwMode="auto">
          <a:xfrm>
            <a:off x="3921552" y="1799754"/>
            <a:ext cx="5080000" cy="156966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sym typeface="宋体" panose="02010600030101010101" pitchFamily="2" charset="-122"/>
              </a:rPr>
              <a:t>先把方格纸上标序号的七巧板经过平移或旋转填到鱼图中去。</a:t>
            </a:r>
            <a:endParaRPr lang="zh-CN" altLang="en-US" sz="3200" b="1"/>
          </a:p>
        </p:txBody>
      </p:sp>
      <p:sp>
        <p:nvSpPr>
          <p:cNvPr id="56331" name="AutoShape 11"/>
          <p:cNvSpPr>
            <a:spLocks noChangeArrowheads="1"/>
          </p:cNvSpPr>
          <p:nvPr/>
        </p:nvSpPr>
        <p:spPr bwMode="auto">
          <a:xfrm>
            <a:off x="3419872" y="548680"/>
            <a:ext cx="2568972" cy="854794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90170" tIns="46990" rIns="90170" bIns="46990" anchor="b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>
                <a:solidFill>
                  <a:schemeClr val="tx1"/>
                </a:solidFill>
                <a:ea typeface="楷体" panose="02010609060101010101" pitchFamily="49" charset="-122"/>
              </a:rPr>
              <a:t>阅读与理解</a:t>
            </a:r>
          </a:p>
        </p:txBody>
      </p:sp>
      <p:sp>
        <p:nvSpPr>
          <p:cNvPr id="56332" name="Text Box 12"/>
          <p:cNvSpPr txBox="1">
            <a:spLocks noChangeArrowheads="1"/>
          </p:cNvSpPr>
          <p:nvPr/>
        </p:nvSpPr>
        <p:spPr bwMode="auto">
          <a:xfrm>
            <a:off x="3904090" y="4007966"/>
            <a:ext cx="5080000" cy="10772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然后观察每块板在方格纸上是怎么平移或旋转的。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6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ldLvl="0" autoUpdateAnimBg="0"/>
      <p:bldP spid="56323" grpId="0" bldLvl="0" autoUpdateAnimBg="0"/>
      <p:bldP spid="56324" grpId="0" bldLvl="0" autoUpdateAnimBg="0"/>
      <p:bldP spid="56325" grpId="0" bldLvl="0" autoUpdateAnimBg="0"/>
      <p:bldP spid="56326" grpId="0" bldLvl="0" autoUpdateAnimBg="0"/>
      <p:bldP spid="56327" grpId="0" bldLvl="0" autoUpdateAnimBg="0"/>
      <p:bldP spid="56328" grpId="0" bldLvl="0" autoUpdateAnimBg="0"/>
      <p:bldP spid="56330" grpId="0" bldLvl="0" animBg="1" autoUpdateAnimBg="0"/>
      <p:bldP spid="56332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5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317" t="16758" r="1667" b="4011"/>
          <a:stretch>
            <a:fillRect/>
          </a:stretch>
        </p:blipFill>
        <p:spPr bwMode="auto">
          <a:xfrm>
            <a:off x="4139952" y="2204864"/>
            <a:ext cx="352839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" name="Picture 5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46" t="7546" r="53474" b="13225"/>
          <a:stretch>
            <a:fillRect/>
          </a:stretch>
        </p:blipFill>
        <p:spPr bwMode="auto">
          <a:xfrm>
            <a:off x="1322511" y="2169782"/>
            <a:ext cx="2880321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" name="AutoShape 30"/>
          <p:cNvSpPr>
            <a:spLocks noChangeArrowheads="1"/>
          </p:cNvSpPr>
          <p:nvPr/>
        </p:nvSpPr>
        <p:spPr bwMode="auto">
          <a:xfrm rot="10800000">
            <a:off x="4306254" y="3692932"/>
            <a:ext cx="1236624" cy="1248236"/>
          </a:xfrm>
          <a:prstGeom prst="rtTriangle">
            <a:avLst/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AutoShape 31"/>
          <p:cNvSpPr>
            <a:spLocks noChangeArrowheads="1"/>
          </p:cNvSpPr>
          <p:nvPr/>
        </p:nvSpPr>
        <p:spPr bwMode="auto">
          <a:xfrm flipH="1">
            <a:off x="4330986" y="2442838"/>
            <a:ext cx="1204670" cy="1261095"/>
          </a:xfrm>
          <a:prstGeom prst="rtTriangle">
            <a:avLst/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AutoShape 32"/>
          <p:cNvSpPr>
            <a:spLocks noChangeArrowheads="1"/>
          </p:cNvSpPr>
          <p:nvPr/>
        </p:nvSpPr>
        <p:spPr bwMode="auto">
          <a:xfrm rot="5400000" flipH="1">
            <a:off x="5537589" y="2793059"/>
            <a:ext cx="623494" cy="623494"/>
          </a:xfrm>
          <a:prstGeom prst="rtTriangle">
            <a:avLst/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AutoShape 33"/>
          <p:cNvSpPr>
            <a:spLocks noChangeArrowheads="1"/>
          </p:cNvSpPr>
          <p:nvPr/>
        </p:nvSpPr>
        <p:spPr bwMode="auto">
          <a:xfrm rot="5400000">
            <a:off x="5545116" y="4037001"/>
            <a:ext cx="615031" cy="615031"/>
          </a:xfrm>
          <a:prstGeom prst="rtTriangle">
            <a:avLst/>
          </a:prstGeom>
          <a:solidFill>
            <a:srgbClr val="FFFFCC"/>
          </a:solidFill>
          <a:ln w="1587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Rectangle 34"/>
          <p:cNvSpPr>
            <a:spLocks noChangeArrowheads="1"/>
          </p:cNvSpPr>
          <p:nvPr/>
        </p:nvSpPr>
        <p:spPr bwMode="auto">
          <a:xfrm>
            <a:off x="5545116" y="3413507"/>
            <a:ext cx="598104" cy="615031"/>
          </a:xfrm>
          <a:prstGeom prst="rect">
            <a:avLst/>
          </a:prstGeom>
          <a:solidFill>
            <a:srgbClr val="FFFFCC"/>
          </a:solidFill>
          <a:ln w="1587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AutoShape 36"/>
          <p:cNvSpPr>
            <a:spLocks noChangeArrowheads="1"/>
          </p:cNvSpPr>
          <p:nvPr/>
        </p:nvSpPr>
        <p:spPr bwMode="auto">
          <a:xfrm rot="16200000">
            <a:off x="5835071" y="3760466"/>
            <a:ext cx="1204672" cy="620674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1" name="Picture 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8442" y="2756828"/>
            <a:ext cx="663540" cy="1305789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" name="TextBox 20"/>
          <p:cNvSpPr txBox="1"/>
          <p:nvPr/>
        </p:nvSpPr>
        <p:spPr>
          <a:xfrm>
            <a:off x="5005440" y="3796857"/>
            <a:ext cx="6347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</a:t>
            </a:r>
            <a:endParaRPr lang="zh-CN" altLang="en-US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4977503" y="3164365"/>
            <a:ext cx="6347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5612284" y="4007199"/>
            <a:ext cx="63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5641744" y="3481895"/>
            <a:ext cx="63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5512715" y="3024906"/>
            <a:ext cx="6347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6331225" y="3249001"/>
            <a:ext cx="6347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6381809" y="3937990"/>
            <a:ext cx="63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9" name="AutoShape 11"/>
          <p:cNvSpPr>
            <a:spLocks noChangeArrowheads="1"/>
          </p:cNvSpPr>
          <p:nvPr/>
        </p:nvSpPr>
        <p:spPr bwMode="auto">
          <a:xfrm>
            <a:off x="2976144" y="726198"/>
            <a:ext cx="2568972" cy="854794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90170" tIns="46990" rIns="90170" bIns="46990" anchor="b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chemeClr val="tx1"/>
                </a:solidFill>
                <a:ea typeface="楷体" panose="02010609060101010101" pitchFamily="49" charset="-122"/>
              </a:rPr>
              <a:t>分析与解答</a:t>
            </a:r>
            <a:endParaRPr lang="zh-CN" altLang="en-US" sz="36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83" t="4740" r="52327" b="13687"/>
          <a:stretch>
            <a:fillRect/>
          </a:stretch>
        </p:blipFill>
        <p:spPr>
          <a:xfrm>
            <a:off x="1285852" y="1000108"/>
            <a:ext cx="3030923" cy="3030922"/>
          </a:xfrm>
          <a:prstGeom prst="rect">
            <a:avLst/>
          </a:prstGeom>
        </p:spPr>
      </p:pic>
      <p:pic>
        <p:nvPicPr>
          <p:cNvPr id="48" name="Picture 5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317" t="16758" r="1667" b="4011"/>
          <a:stretch>
            <a:fillRect/>
          </a:stretch>
        </p:blipFill>
        <p:spPr bwMode="auto">
          <a:xfrm>
            <a:off x="4067944" y="999342"/>
            <a:ext cx="352839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" name="AutoShape 30"/>
          <p:cNvSpPr>
            <a:spLocks noChangeArrowheads="1"/>
          </p:cNvSpPr>
          <p:nvPr/>
        </p:nvSpPr>
        <p:spPr bwMode="auto">
          <a:xfrm rot="10800000">
            <a:off x="4265671" y="2548703"/>
            <a:ext cx="1201850" cy="1213135"/>
          </a:xfrm>
          <a:prstGeom prst="rtTriangle">
            <a:avLst/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AutoShape 31"/>
          <p:cNvSpPr>
            <a:spLocks noChangeArrowheads="1"/>
          </p:cNvSpPr>
          <p:nvPr/>
        </p:nvSpPr>
        <p:spPr bwMode="auto">
          <a:xfrm flipH="1">
            <a:off x="4253268" y="1287609"/>
            <a:ext cx="1226722" cy="1252632"/>
          </a:xfrm>
          <a:prstGeom prst="rtTriangle">
            <a:avLst/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AutoShape 32"/>
          <p:cNvSpPr>
            <a:spLocks noChangeArrowheads="1"/>
          </p:cNvSpPr>
          <p:nvPr/>
        </p:nvSpPr>
        <p:spPr bwMode="auto">
          <a:xfrm rot="5400000" flipH="1">
            <a:off x="5479990" y="1627435"/>
            <a:ext cx="623494" cy="623494"/>
          </a:xfrm>
          <a:prstGeom prst="rtTriangle">
            <a:avLst/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AutoShape 33"/>
          <p:cNvSpPr>
            <a:spLocks noChangeArrowheads="1"/>
          </p:cNvSpPr>
          <p:nvPr/>
        </p:nvSpPr>
        <p:spPr bwMode="auto">
          <a:xfrm rot="5400000">
            <a:off x="5473108" y="2881771"/>
            <a:ext cx="615031" cy="615031"/>
          </a:xfrm>
          <a:prstGeom prst="rtTriangle">
            <a:avLst/>
          </a:prstGeom>
          <a:solidFill>
            <a:srgbClr val="FFFFCC"/>
          </a:solidFill>
          <a:ln w="1587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Rectangle 34"/>
          <p:cNvSpPr>
            <a:spLocks noChangeArrowheads="1"/>
          </p:cNvSpPr>
          <p:nvPr/>
        </p:nvSpPr>
        <p:spPr bwMode="auto">
          <a:xfrm>
            <a:off x="5486064" y="2258277"/>
            <a:ext cx="598104" cy="615031"/>
          </a:xfrm>
          <a:prstGeom prst="rect">
            <a:avLst/>
          </a:prstGeom>
          <a:solidFill>
            <a:srgbClr val="FFFFCC"/>
          </a:solidFill>
          <a:ln w="1587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AutoShape 36"/>
          <p:cNvSpPr>
            <a:spLocks noChangeArrowheads="1"/>
          </p:cNvSpPr>
          <p:nvPr/>
        </p:nvSpPr>
        <p:spPr bwMode="auto">
          <a:xfrm rot="16200000">
            <a:off x="5798243" y="2589391"/>
            <a:ext cx="1204672" cy="620674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1" name="Picture 3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5488" y="1637829"/>
            <a:ext cx="616815" cy="127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" name="TextBox 20"/>
          <p:cNvSpPr txBox="1"/>
          <p:nvPr/>
        </p:nvSpPr>
        <p:spPr>
          <a:xfrm>
            <a:off x="4933432" y="2641627"/>
            <a:ext cx="6347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</a:t>
            </a:r>
            <a:endParaRPr lang="zh-CN" altLang="en-US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4905495" y="2009135"/>
            <a:ext cx="6347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5540276" y="2851969"/>
            <a:ext cx="63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5605439" y="2327288"/>
            <a:ext cx="63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5440707" y="1869676"/>
            <a:ext cx="6347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6259217" y="2093771"/>
            <a:ext cx="6347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6309801" y="2782760"/>
            <a:ext cx="63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 Box 23"/>
          <p:cNvSpPr txBox="1">
            <a:spLocks noChangeArrowheads="1"/>
          </p:cNvSpPr>
          <p:nvPr/>
        </p:nvSpPr>
        <p:spPr bwMode="auto">
          <a:xfrm>
            <a:off x="500034" y="4071942"/>
            <a:ext cx="89296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板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向右平移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格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" name="Text Box 24"/>
          <p:cNvSpPr txBox="1">
            <a:spLocks noChangeArrowheads="1"/>
          </p:cNvSpPr>
          <p:nvPr/>
        </p:nvSpPr>
        <p:spPr bwMode="auto">
          <a:xfrm>
            <a:off x="428596" y="4643446"/>
            <a:ext cx="89296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板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先向右平移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格，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再绕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直角顶点顺时针旋转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90°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20" name="Text Box 25"/>
          <p:cNvSpPr txBox="1">
            <a:spLocks noChangeArrowheads="1"/>
          </p:cNvSpPr>
          <p:nvPr/>
        </p:nvSpPr>
        <p:spPr bwMode="auto">
          <a:xfrm>
            <a:off x="500034" y="5286388"/>
            <a:ext cx="8358246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板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先向下平移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格，再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向右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平移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格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最后绕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直角顶点顺时针旋转180°。</a:t>
            </a: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2285984" y="2571744"/>
            <a:ext cx="3571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2928926" y="2571744"/>
            <a:ext cx="355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1857356" y="2000240"/>
            <a:ext cx="35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285984" y="1857364"/>
            <a:ext cx="35718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2786050" y="2000240"/>
            <a:ext cx="35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286116" y="1928802"/>
            <a:ext cx="357187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2643174" y="1357298"/>
            <a:ext cx="355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8" grpId="0" animBg="1"/>
      <p:bldP spid="32" grpId="0"/>
      <p:bldP spid="33" grpId="0"/>
      <p:bldP spid="34" grpId="0"/>
      <p:bldP spid="18" grpId="0"/>
      <p:bldP spid="19" grpId="0"/>
      <p:bldP spid="20" grpId="0"/>
      <p:bldP spid="23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83" t="4740" r="52327" b="13687"/>
          <a:stretch>
            <a:fillRect/>
          </a:stretch>
        </p:blipFill>
        <p:spPr>
          <a:xfrm>
            <a:off x="1285852" y="1000108"/>
            <a:ext cx="3030923" cy="3030922"/>
          </a:xfrm>
          <a:prstGeom prst="rect">
            <a:avLst/>
          </a:prstGeom>
        </p:spPr>
      </p:pic>
      <p:pic>
        <p:nvPicPr>
          <p:cNvPr id="51" name="Picture 5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5317" t="16758" r="1667" b="4011"/>
          <a:stretch>
            <a:fillRect/>
          </a:stretch>
        </p:blipFill>
        <p:spPr bwMode="auto">
          <a:xfrm>
            <a:off x="4067944" y="999342"/>
            <a:ext cx="3528392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" name="AutoShape 30"/>
          <p:cNvSpPr>
            <a:spLocks noChangeArrowheads="1"/>
          </p:cNvSpPr>
          <p:nvPr/>
        </p:nvSpPr>
        <p:spPr bwMode="auto">
          <a:xfrm rot="10800000">
            <a:off x="4265671" y="2548703"/>
            <a:ext cx="1201850" cy="1213135"/>
          </a:xfrm>
          <a:prstGeom prst="rtTriangle">
            <a:avLst/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6" name="AutoShape 31"/>
          <p:cNvSpPr>
            <a:spLocks noChangeArrowheads="1"/>
          </p:cNvSpPr>
          <p:nvPr/>
        </p:nvSpPr>
        <p:spPr bwMode="auto">
          <a:xfrm flipH="1">
            <a:off x="4232434" y="1268760"/>
            <a:ext cx="1247555" cy="1271480"/>
          </a:xfrm>
          <a:prstGeom prst="rtTriangle">
            <a:avLst/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7" name="AutoShape 32"/>
          <p:cNvSpPr>
            <a:spLocks noChangeArrowheads="1"/>
          </p:cNvSpPr>
          <p:nvPr/>
        </p:nvSpPr>
        <p:spPr bwMode="auto">
          <a:xfrm rot="5400000" flipH="1">
            <a:off x="5494743" y="1622903"/>
            <a:ext cx="646056" cy="638478"/>
          </a:xfrm>
          <a:prstGeom prst="rtTriangle">
            <a:avLst/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8" name="AutoShape 33"/>
          <p:cNvSpPr>
            <a:spLocks noChangeArrowheads="1"/>
          </p:cNvSpPr>
          <p:nvPr/>
        </p:nvSpPr>
        <p:spPr bwMode="auto">
          <a:xfrm rot="5400000">
            <a:off x="5473108" y="2881771"/>
            <a:ext cx="615031" cy="615031"/>
          </a:xfrm>
          <a:prstGeom prst="rtTriangle">
            <a:avLst/>
          </a:prstGeom>
          <a:solidFill>
            <a:srgbClr val="FFFFCC"/>
          </a:solidFill>
          <a:ln w="1587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9" name="Rectangle 34"/>
          <p:cNvSpPr>
            <a:spLocks noChangeArrowheads="1"/>
          </p:cNvSpPr>
          <p:nvPr/>
        </p:nvSpPr>
        <p:spPr bwMode="auto">
          <a:xfrm>
            <a:off x="5486064" y="2258277"/>
            <a:ext cx="598104" cy="615031"/>
          </a:xfrm>
          <a:prstGeom prst="rect">
            <a:avLst/>
          </a:prstGeom>
          <a:solidFill>
            <a:srgbClr val="FFFFCC"/>
          </a:solidFill>
          <a:ln w="15875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AutoShape 36"/>
          <p:cNvSpPr>
            <a:spLocks noChangeArrowheads="1"/>
          </p:cNvSpPr>
          <p:nvPr/>
        </p:nvSpPr>
        <p:spPr bwMode="auto">
          <a:xfrm rot="16200000">
            <a:off x="5788937" y="2598697"/>
            <a:ext cx="1204672" cy="602061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12700" algn="ctr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1" name="Picture 3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5488" y="1640369"/>
            <a:ext cx="616815" cy="1275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2" name="TextBox 20"/>
          <p:cNvSpPr txBox="1"/>
          <p:nvPr/>
        </p:nvSpPr>
        <p:spPr>
          <a:xfrm>
            <a:off x="4933432" y="2641627"/>
            <a:ext cx="6347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</a:t>
            </a:r>
            <a:endParaRPr lang="zh-CN" altLang="en-US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4905495" y="2009135"/>
            <a:ext cx="6347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5540276" y="2851969"/>
            <a:ext cx="63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5605439" y="2327288"/>
            <a:ext cx="63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5440707" y="1869676"/>
            <a:ext cx="6347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7" name="TextBox 20"/>
          <p:cNvSpPr txBox="1"/>
          <p:nvPr/>
        </p:nvSpPr>
        <p:spPr>
          <a:xfrm>
            <a:off x="6259217" y="2093771"/>
            <a:ext cx="63478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8" name="TextBox 20"/>
          <p:cNvSpPr txBox="1"/>
          <p:nvPr/>
        </p:nvSpPr>
        <p:spPr>
          <a:xfrm>
            <a:off x="6309801" y="2782760"/>
            <a:ext cx="63477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2285984" y="2643182"/>
            <a:ext cx="35718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3000364" y="2571744"/>
            <a:ext cx="355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1857356" y="2000240"/>
            <a:ext cx="35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2357422" y="1928802"/>
            <a:ext cx="357188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2786050" y="2000240"/>
            <a:ext cx="355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</a:p>
        </p:txBody>
      </p:sp>
      <p:sp>
        <p:nvSpPr>
          <p:cNvPr id="44" name="Rectangle 7"/>
          <p:cNvSpPr>
            <a:spLocks noChangeArrowheads="1"/>
          </p:cNvSpPr>
          <p:nvPr/>
        </p:nvSpPr>
        <p:spPr bwMode="auto">
          <a:xfrm>
            <a:off x="3286116" y="1928802"/>
            <a:ext cx="357187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</a:p>
        </p:txBody>
      </p:sp>
      <p:sp>
        <p:nvSpPr>
          <p:cNvPr id="45" name="Rectangle 8"/>
          <p:cNvSpPr>
            <a:spLocks noChangeArrowheads="1"/>
          </p:cNvSpPr>
          <p:nvPr/>
        </p:nvSpPr>
        <p:spPr bwMode="auto">
          <a:xfrm>
            <a:off x="2571736" y="1357298"/>
            <a:ext cx="355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</a:p>
        </p:txBody>
      </p:sp>
      <p:sp>
        <p:nvSpPr>
          <p:cNvPr id="39" name="Text Box 26"/>
          <p:cNvSpPr txBox="1">
            <a:spLocks noChangeArrowheads="1"/>
          </p:cNvSpPr>
          <p:nvPr/>
        </p:nvSpPr>
        <p:spPr bwMode="auto">
          <a:xfrm>
            <a:off x="0" y="4183658"/>
            <a:ext cx="89281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板4先向右平移1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格，再向下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平移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格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46" name="Text Box 27"/>
          <p:cNvSpPr txBox="1">
            <a:spLocks noChangeArrowheads="1"/>
          </p:cNvSpPr>
          <p:nvPr/>
        </p:nvSpPr>
        <p:spPr bwMode="auto">
          <a:xfrm>
            <a:off x="0" y="4509120"/>
            <a:ext cx="892968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板5向右平移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格，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再向上平移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格。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7" name="Text Box 28"/>
          <p:cNvSpPr txBox="1">
            <a:spLocks noChangeArrowheads="1"/>
          </p:cNvSpPr>
          <p:nvPr/>
        </p:nvSpPr>
        <p:spPr bwMode="auto">
          <a:xfrm>
            <a:off x="0" y="4869160"/>
            <a:ext cx="8929688" cy="887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ts val="31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板6先向右平移7格，再向下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平移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格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然后绕下面的锐角顶点顺时针旋转90°。</a:t>
            </a:r>
          </a:p>
        </p:txBody>
      </p:sp>
      <p:sp>
        <p:nvSpPr>
          <p:cNvPr id="48" name="Text Box 29"/>
          <p:cNvSpPr txBox="1">
            <a:spLocks noChangeArrowheads="1"/>
          </p:cNvSpPr>
          <p:nvPr/>
        </p:nvSpPr>
        <p:spPr bwMode="auto">
          <a:xfrm>
            <a:off x="0" y="5588297"/>
            <a:ext cx="8929688" cy="887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ts val="31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板7先向右平移11格，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再向下平移</a:t>
            </a:r>
            <a:r>
              <a:rPr lang="en-US" altLang="zh-CN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格，最后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绕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右边的锐角顶点逆时针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旋转</a:t>
            </a:r>
            <a:r>
              <a:rPr lang="en-US" altLang="zh-CN" sz="2800" dirty="0" smtClean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0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°。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0" grpId="0" animBg="1"/>
      <p:bldP spid="35" grpId="0"/>
      <p:bldP spid="36" grpId="0"/>
      <p:bldP spid="37" grpId="0"/>
      <p:bldP spid="38" grpId="0"/>
      <p:bldP spid="42" grpId="0"/>
      <p:bldP spid="43" grpId="0"/>
      <p:bldP spid="44" grpId="0"/>
      <p:bldP spid="45" grpId="0"/>
      <p:bldP spid="39" grpId="0" bldLvl="0" autoUpdateAnimBg="0"/>
      <p:bldP spid="46" grpId="0" bldLvl="0" autoUpdateAnimBg="0"/>
      <p:bldP spid="47" grpId="0" bldLvl="0" autoUpdateAnimBg="0"/>
      <p:bldP spid="48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107950" y="1411833"/>
            <a:ext cx="900112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你是通过什么方法解决问题的？还有其他的答案吗？</a:t>
            </a: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auto">
          <a:xfrm>
            <a:off x="3419872" y="548680"/>
            <a:ext cx="2568972" cy="854794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90170" tIns="46990" rIns="90170" bIns="46990" anchor="b"/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3600" dirty="0" smtClean="0">
                <a:solidFill>
                  <a:schemeClr val="tx1"/>
                </a:solidFill>
                <a:ea typeface="楷体" panose="02010609060101010101" pitchFamily="49" charset="-122"/>
              </a:rPr>
              <a:t>回顾与反思</a:t>
            </a:r>
            <a:endParaRPr lang="zh-CN" altLang="en-US" sz="3600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  <p:pic>
        <p:nvPicPr>
          <p:cNvPr id="14" name="Picture 5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64" t="5659" r="55640" b="16997"/>
          <a:stretch>
            <a:fillRect/>
          </a:stretch>
        </p:blipFill>
        <p:spPr bwMode="auto">
          <a:xfrm>
            <a:off x="1331639" y="2348879"/>
            <a:ext cx="2808313" cy="2952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5" name="组合 83"/>
          <p:cNvGrpSpPr/>
          <p:nvPr/>
        </p:nvGrpSpPr>
        <p:grpSpPr bwMode="auto">
          <a:xfrm>
            <a:off x="4572000" y="2063253"/>
            <a:ext cx="1872208" cy="1779422"/>
            <a:chOff x="1500358" y="5149437"/>
            <a:chExt cx="1368585" cy="1290942"/>
          </a:xfrm>
        </p:grpSpPr>
        <p:sp>
          <p:nvSpPr>
            <p:cNvPr id="16" name="直角三角形 28"/>
            <p:cNvSpPr>
              <a:spLocks noChangeArrowheads="1"/>
            </p:cNvSpPr>
            <p:nvPr/>
          </p:nvSpPr>
          <p:spPr bwMode="auto">
            <a:xfrm flipH="1">
              <a:off x="1500358" y="5149437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17" name="直角三角形 29"/>
            <p:cNvSpPr>
              <a:spLocks noChangeArrowheads="1"/>
            </p:cNvSpPr>
            <p:nvPr/>
          </p:nvSpPr>
          <p:spPr bwMode="auto">
            <a:xfrm flipH="1" flipV="1">
              <a:off x="1500358" y="5792379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18" name="直角三角形 32"/>
            <p:cNvSpPr>
              <a:spLocks noChangeArrowheads="1"/>
            </p:cNvSpPr>
            <p:nvPr/>
          </p:nvSpPr>
          <p:spPr bwMode="auto">
            <a:xfrm rot="5400000" flipH="1">
              <a:off x="2139973" y="5304188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19" name="矩形 33"/>
            <p:cNvSpPr>
              <a:spLocks noChangeArrowheads="1"/>
            </p:cNvSpPr>
            <p:nvPr/>
          </p:nvSpPr>
          <p:spPr bwMode="auto">
            <a:xfrm>
              <a:off x="2139973" y="5625565"/>
              <a:ext cx="324000" cy="324000"/>
            </a:xfrm>
            <a:prstGeom prst="rect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0" name="直角三角形 34"/>
            <p:cNvSpPr>
              <a:spLocks noChangeArrowheads="1"/>
            </p:cNvSpPr>
            <p:nvPr/>
          </p:nvSpPr>
          <p:spPr bwMode="auto">
            <a:xfrm rot="-5400000" flipH="1" flipV="1">
              <a:off x="2139973" y="5956655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1" name="平行四边形 35"/>
            <p:cNvSpPr>
              <a:spLocks noChangeArrowheads="1"/>
            </p:cNvSpPr>
            <p:nvPr/>
          </p:nvSpPr>
          <p:spPr bwMode="auto">
            <a:xfrm rot="5400000">
              <a:off x="2296065" y="5794817"/>
              <a:ext cx="648000" cy="324000"/>
            </a:xfrm>
            <a:prstGeom prst="parallelogram">
              <a:avLst>
                <a:gd name="adj" fmla="val 94639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2" name="等腰三角形 36"/>
            <p:cNvSpPr>
              <a:spLocks noChangeArrowheads="1"/>
            </p:cNvSpPr>
            <p:nvPr/>
          </p:nvSpPr>
          <p:spPr bwMode="auto">
            <a:xfrm rot="-5400000">
              <a:off x="2296065" y="5461561"/>
              <a:ext cx="648000" cy="324000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23" name="TextBox 37"/>
            <p:cNvSpPr txBox="1"/>
            <p:nvPr/>
          </p:nvSpPr>
          <p:spPr>
            <a:xfrm>
              <a:off x="1773487" y="5824283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1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24" name="TextBox 38"/>
            <p:cNvSpPr txBox="1"/>
            <p:nvPr/>
          </p:nvSpPr>
          <p:spPr>
            <a:xfrm>
              <a:off x="2511653" y="5473994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7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25" name="TextBox 39"/>
            <p:cNvSpPr txBox="1"/>
            <p:nvPr/>
          </p:nvSpPr>
          <p:spPr>
            <a:xfrm>
              <a:off x="1773487" y="5369513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2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26" name="TextBox 40"/>
            <p:cNvSpPr txBox="1"/>
            <p:nvPr/>
          </p:nvSpPr>
          <p:spPr>
            <a:xfrm>
              <a:off x="2090550" y="5317272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5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27" name="TextBox 41"/>
            <p:cNvSpPr txBox="1"/>
            <p:nvPr/>
          </p:nvSpPr>
          <p:spPr>
            <a:xfrm>
              <a:off x="2090550" y="5891919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3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28" name="TextBox 42"/>
            <p:cNvSpPr txBox="1"/>
            <p:nvPr/>
          </p:nvSpPr>
          <p:spPr>
            <a:xfrm>
              <a:off x="2122838" y="5630716"/>
              <a:ext cx="357290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4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29" name="TextBox 43"/>
            <p:cNvSpPr txBox="1"/>
            <p:nvPr/>
          </p:nvSpPr>
          <p:spPr>
            <a:xfrm>
              <a:off x="2464249" y="5757593"/>
              <a:ext cx="357291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6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</p:grpSp>
      <p:grpSp>
        <p:nvGrpSpPr>
          <p:cNvPr id="30" name="组合 85"/>
          <p:cNvGrpSpPr/>
          <p:nvPr/>
        </p:nvGrpSpPr>
        <p:grpSpPr bwMode="auto">
          <a:xfrm>
            <a:off x="6792211" y="2979034"/>
            <a:ext cx="1944216" cy="1781612"/>
            <a:chOff x="6000760" y="5214950"/>
            <a:chExt cx="1420978" cy="1290942"/>
          </a:xfrm>
        </p:grpSpPr>
        <p:sp>
          <p:nvSpPr>
            <p:cNvPr id="31" name="直角三角形 71"/>
            <p:cNvSpPr>
              <a:spLocks noChangeArrowheads="1"/>
            </p:cNvSpPr>
            <p:nvPr/>
          </p:nvSpPr>
          <p:spPr bwMode="auto">
            <a:xfrm rot="-5400000">
              <a:off x="6969360" y="5369889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2" name="矩形 72"/>
            <p:cNvSpPr>
              <a:spLocks noChangeArrowheads="1"/>
            </p:cNvSpPr>
            <p:nvPr/>
          </p:nvSpPr>
          <p:spPr bwMode="auto">
            <a:xfrm flipH="1">
              <a:off x="6969360" y="5691266"/>
              <a:ext cx="324000" cy="324000"/>
            </a:xfrm>
            <a:prstGeom prst="rect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3" name="TextBox 66"/>
            <p:cNvSpPr txBox="1"/>
            <p:nvPr/>
          </p:nvSpPr>
          <p:spPr>
            <a:xfrm>
              <a:off x="7040693" y="5449481"/>
              <a:ext cx="357230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3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34" name="TextBox 68"/>
            <p:cNvSpPr txBox="1"/>
            <p:nvPr/>
          </p:nvSpPr>
          <p:spPr>
            <a:xfrm>
              <a:off x="7020678" y="5643149"/>
              <a:ext cx="357229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4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35" name="平行四边形 69"/>
            <p:cNvSpPr>
              <a:spLocks noChangeArrowheads="1"/>
            </p:cNvSpPr>
            <p:nvPr/>
          </p:nvSpPr>
          <p:spPr bwMode="auto">
            <a:xfrm rot="5400000" flipH="1" flipV="1">
              <a:off x="6489686" y="5543576"/>
              <a:ext cx="648000" cy="324000"/>
            </a:xfrm>
            <a:prstGeom prst="parallelogram">
              <a:avLst>
                <a:gd name="adj" fmla="val 94639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6" name="等腰三角形 70"/>
            <p:cNvSpPr>
              <a:spLocks noChangeArrowheads="1"/>
            </p:cNvSpPr>
            <p:nvPr/>
          </p:nvSpPr>
          <p:spPr bwMode="auto">
            <a:xfrm rot="5400000" flipH="1">
              <a:off x="6489686" y="5877016"/>
              <a:ext cx="648000" cy="324000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7" name="直角三角形 73"/>
            <p:cNvSpPr>
              <a:spLocks noChangeArrowheads="1"/>
            </p:cNvSpPr>
            <p:nvPr/>
          </p:nvSpPr>
          <p:spPr bwMode="auto">
            <a:xfrm rot="5400000" flipV="1">
              <a:off x="6969360" y="6022356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8" name="直角三角形 74"/>
            <p:cNvSpPr>
              <a:spLocks noChangeArrowheads="1"/>
            </p:cNvSpPr>
            <p:nvPr/>
          </p:nvSpPr>
          <p:spPr bwMode="auto">
            <a:xfrm flipH="1">
              <a:off x="6000760" y="5214950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39" name="直角三角形 75"/>
            <p:cNvSpPr>
              <a:spLocks noChangeArrowheads="1"/>
            </p:cNvSpPr>
            <p:nvPr/>
          </p:nvSpPr>
          <p:spPr bwMode="auto">
            <a:xfrm flipH="1" flipV="1">
              <a:off x="6000760" y="5857892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40" name="TextBox 76"/>
            <p:cNvSpPr txBox="1"/>
            <p:nvPr/>
          </p:nvSpPr>
          <p:spPr>
            <a:xfrm>
              <a:off x="6275429" y="5890554"/>
              <a:ext cx="355642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1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41" name="TextBox 77"/>
            <p:cNvSpPr txBox="1"/>
            <p:nvPr/>
          </p:nvSpPr>
          <p:spPr>
            <a:xfrm>
              <a:off x="6275429" y="5449481"/>
              <a:ext cx="355642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2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42" name="TextBox 61"/>
            <p:cNvSpPr txBox="1"/>
            <p:nvPr/>
          </p:nvSpPr>
          <p:spPr>
            <a:xfrm>
              <a:off x="6627895" y="5857249"/>
              <a:ext cx="357230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7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43" name="TextBox 62"/>
            <p:cNvSpPr txBox="1"/>
            <p:nvPr/>
          </p:nvSpPr>
          <p:spPr>
            <a:xfrm>
              <a:off x="6627895" y="5465526"/>
              <a:ext cx="357230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6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44" name="TextBox 67"/>
            <p:cNvSpPr txBox="1"/>
            <p:nvPr/>
          </p:nvSpPr>
          <p:spPr>
            <a:xfrm>
              <a:off x="7064509" y="5917514"/>
              <a:ext cx="357229" cy="4567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5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</p:grpSp>
      <p:grpSp>
        <p:nvGrpSpPr>
          <p:cNvPr id="45" name="组合 84"/>
          <p:cNvGrpSpPr/>
          <p:nvPr/>
        </p:nvGrpSpPr>
        <p:grpSpPr bwMode="auto">
          <a:xfrm>
            <a:off x="4572000" y="3983762"/>
            <a:ext cx="1933356" cy="1779423"/>
            <a:chOff x="3369429" y="5178052"/>
            <a:chExt cx="1412900" cy="1290942"/>
          </a:xfrm>
        </p:grpSpPr>
        <p:sp>
          <p:nvSpPr>
            <p:cNvPr id="46" name="直角三角形 44"/>
            <p:cNvSpPr>
              <a:spLocks noChangeArrowheads="1"/>
            </p:cNvSpPr>
            <p:nvPr/>
          </p:nvSpPr>
          <p:spPr bwMode="auto">
            <a:xfrm flipH="1">
              <a:off x="3369429" y="5178052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47" name="直角三角形 45"/>
            <p:cNvSpPr>
              <a:spLocks noChangeArrowheads="1"/>
            </p:cNvSpPr>
            <p:nvPr/>
          </p:nvSpPr>
          <p:spPr bwMode="auto">
            <a:xfrm flipH="1" flipV="1">
              <a:off x="3369429" y="5820994"/>
              <a:ext cx="648000" cy="648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48" name="TextBox 51"/>
            <p:cNvSpPr txBox="1"/>
            <p:nvPr/>
          </p:nvSpPr>
          <p:spPr>
            <a:xfrm>
              <a:off x="3644072" y="5852898"/>
              <a:ext cx="357193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1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49" name="TextBox 53"/>
            <p:cNvSpPr txBox="1"/>
            <p:nvPr/>
          </p:nvSpPr>
          <p:spPr>
            <a:xfrm>
              <a:off x="3644072" y="5415326"/>
              <a:ext cx="357193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2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50" name="平行四边形 59"/>
            <p:cNvSpPr>
              <a:spLocks noChangeArrowheads="1"/>
            </p:cNvSpPr>
            <p:nvPr/>
          </p:nvSpPr>
          <p:spPr bwMode="auto">
            <a:xfrm rot="16200000" flipH="1">
              <a:off x="3865372" y="5841207"/>
              <a:ext cx="648000" cy="324000"/>
            </a:xfrm>
            <a:prstGeom prst="parallelogram">
              <a:avLst>
                <a:gd name="adj" fmla="val 94639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51" name="等腰三角形 60"/>
            <p:cNvSpPr>
              <a:spLocks noChangeArrowheads="1"/>
            </p:cNvSpPr>
            <p:nvPr/>
          </p:nvSpPr>
          <p:spPr bwMode="auto">
            <a:xfrm rot="5400000" flipH="1">
              <a:off x="3865372" y="5507951"/>
              <a:ext cx="648000" cy="324000"/>
            </a:xfrm>
            <a:prstGeom prst="triangle">
              <a:avLst>
                <a:gd name="adj" fmla="val 50000"/>
              </a:avLst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rot="10800000"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52" name="直角三角形 63"/>
            <p:cNvSpPr>
              <a:spLocks noChangeArrowheads="1"/>
            </p:cNvSpPr>
            <p:nvPr/>
          </p:nvSpPr>
          <p:spPr bwMode="auto">
            <a:xfrm rot="-5400000">
              <a:off x="4350984" y="5363954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53" name="矩形 64"/>
            <p:cNvSpPr>
              <a:spLocks noChangeArrowheads="1"/>
            </p:cNvSpPr>
            <p:nvPr/>
          </p:nvSpPr>
          <p:spPr bwMode="auto">
            <a:xfrm flipH="1">
              <a:off x="4350984" y="5685331"/>
              <a:ext cx="324000" cy="324000"/>
            </a:xfrm>
            <a:prstGeom prst="rect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54" name="直角三角形 65"/>
            <p:cNvSpPr>
              <a:spLocks noChangeArrowheads="1"/>
            </p:cNvSpPr>
            <p:nvPr/>
          </p:nvSpPr>
          <p:spPr bwMode="auto">
            <a:xfrm rot="5400000" flipV="1">
              <a:off x="4350984" y="6016421"/>
              <a:ext cx="324000" cy="324000"/>
            </a:xfrm>
            <a:prstGeom prst="rtTriangle">
              <a:avLst/>
            </a:prstGeom>
            <a:solidFill>
              <a:srgbClr val="FFFFCC"/>
            </a:solidFill>
            <a:ln w="19050" algn="ctr">
              <a:solidFill>
                <a:schemeClr val="tx1"/>
              </a:solidFill>
              <a:round/>
            </a:ln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55" name="TextBox 78"/>
            <p:cNvSpPr txBox="1"/>
            <p:nvPr/>
          </p:nvSpPr>
          <p:spPr>
            <a:xfrm>
              <a:off x="3975865" y="5476573"/>
              <a:ext cx="357194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7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56" name="TextBox 79"/>
            <p:cNvSpPr txBox="1"/>
            <p:nvPr/>
          </p:nvSpPr>
          <p:spPr>
            <a:xfrm>
              <a:off x="4001265" y="5833251"/>
              <a:ext cx="357194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6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57" name="TextBox 80"/>
            <p:cNvSpPr txBox="1"/>
            <p:nvPr/>
          </p:nvSpPr>
          <p:spPr>
            <a:xfrm>
              <a:off x="4425136" y="5905299"/>
              <a:ext cx="357193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5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58" name="TextBox 81"/>
            <p:cNvSpPr txBox="1"/>
            <p:nvPr/>
          </p:nvSpPr>
          <p:spPr>
            <a:xfrm>
              <a:off x="4377510" y="5643299"/>
              <a:ext cx="357193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4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  <p:sp>
          <p:nvSpPr>
            <p:cNvPr id="59" name="TextBox 82"/>
            <p:cNvSpPr txBox="1"/>
            <p:nvPr/>
          </p:nvSpPr>
          <p:spPr>
            <a:xfrm>
              <a:off x="4425136" y="5415326"/>
              <a:ext cx="357193" cy="4573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dirty="0">
                  <a:latin typeface="+mn-lt"/>
                  <a:ea typeface="楷体_GB2312" pitchFamily="49" charset="-122"/>
                </a:rPr>
                <a:t>3</a:t>
              </a:r>
              <a:endParaRPr lang="zh-CN" altLang="en-US" dirty="0">
                <a:latin typeface="+mn-lt"/>
                <a:ea typeface="楷体_GB2312" pitchFamily="49" charset="-122"/>
              </a:endParaRPr>
            </a:p>
          </p:txBody>
        </p:sp>
      </p:grpSp>
      <p:pic>
        <p:nvPicPr>
          <p:cNvPr id="60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621705"/>
            <a:ext cx="49552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87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页“做一做”。</a:t>
            </a:r>
            <a:endParaRPr lang="zh-CN" altLang="zh-CN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" name="r114.jpg" descr="id:2147510310;FounderCES"/>
          <p:cNvPicPr/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1321" y="2276872"/>
            <a:ext cx="7084541" cy="295232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00970" y="1271662"/>
            <a:ext cx="90430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左图是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被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打乱的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4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张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图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片，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怎样</a:t>
            </a: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才能还原成右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图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？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958</Words>
  <Application>WPS 演示</Application>
  <PresentationFormat>全屏显示(4:3)</PresentationFormat>
  <Paragraphs>166</Paragraphs>
  <Slides>22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人教版数学五年级下册第5单元</dc:title>
  <dc:creator>吉林梓翰教育图书有限公司</dc:creator>
  <cp:lastModifiedBy>lenovop</cp:lastModifiedBy>
  <cp:revision>684</cp:revision>
  <dcterms:created xsi:type="dcterms:W3CDTF">2015-11-21T07:20:00Z</dcterms:created>
  <dcterms:modified xsi:type="dcterms:W3CDTF">2021-11-01T05:42:52Z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